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9" r:id="rId9"/>
    <p:sldId id="263" r:id="rId10"/>
    <p:sldId id="265" r:id="rId11"/>
    <p:sldId id="264" r:id="rId12"/>
    <p:sldId id="25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6790-9628-428E-B902-6699601CC856}" type="datetimeFigureOut">
              <a:rPr lang="en-US" smtClean="0"/>
              <a:pPr/>
              <a:t>11/7/2011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0D0F-B958-4B00-9F13-885F9BCA67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apps.leg.wa.gov/WAC/default.aspx?cite=478-120" TargetMode="External"/><Relationship Id="rId3" Type="http://schemas.openxmlformats.org/officeDocument/2006/relationships/hyperlink" Target="http://www.grad.washington.edu/policies/memoranda/memo33.shtml" TargetMode="External"/><Relationship Id="rId7" Type="http://schemas.openxmlformats.org/officeDocument/2006/relationships/hyperlink" Target="http://counseling.uw.edu/" TargetMode="External"/><Relationship Id="rId2" Type="http://schemas.openxmlformats.org/officeDocument/2006/relationships/hyperlink" Target="http://education.washington.edu/current/grievanc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wqcenter.wordpress.com/" TargetMode="External"/><Relationship Id="rId5" Type="http://schemas.openxmlformats.org/officeDocument/2006/relationships/hyperlink" Target="http://www.washington.edu/students/drs/" TargetMode="External"/><Relationship Id="rId4" Type="http://schemas.openxmlformats.org/officeDocument/2006/relationships/hyperlink" Target="http://www.washington.edu/about/ombudsman/issue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yst.uw.edu/gopost/board/stkerr/2415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students/timeschd/" TargetMode="External"/><Relationship Id="rId2" Type="http://schemas.openxmlformats.org/officeDocument/2006/relationships/hyperlink" Target="http://www.washington.edu/students/crsca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ashington.edu/students/timeschd/archiv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2.washington.edu/fm/sfs/tuition/forfeiture-refu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shington.edu/students/reg/1112cal.html#Q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Planning a Course of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sz="2700" dirty="0" smtClean="0"/>
              <a:t>(and making progress through your program)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505  Masters Orientation</a:t>
            </a:r>
          </a:p>
          <a:p>
            <a:pPr algn="r"/>
            <a:r>
              <a:rPr lang="en-US" dirty="0" smtClean="0"/>
              <a:t>Nov. 7,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Maintain Forward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Satisfactory Progress  (see CoE </a:t>
            </a:r>
            <a:r>
              <a:rPr lang="en-US" i="1" dirty="0" smtClean="0"/>
              <a:t>Grad Student Manual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General academic expectations</a:t>
            </a:r>
          </a:p>
          <a:p>
            <a:pPr lvl="1"/>
            <a:r>
              <a:rPr lang="en-US" dirty="0" smtClean="0"/>
              <a:t>Stay enrolled; watch incompletes, withdrawals</a:t>
            </a:r>
          </a:p>
          <a:p>
            <a:pPr lvl="1"/>
            <a:r>
              <a:rPr lang="en-US" dirty="0" smtClean="0"/>
              <a:t>Stay in touch with your adviser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 your GPA above 3.0</a:t>
            </a:r>
          </a:p>
          <a:p>
            <a:r>
              <a:rPr lang="en-US" dirty="0" smtClean="0"/>
              <a:t>If you’re on </a:t>
            </a:r>
            <a:r>
              <a:rPr lang="en-US" u="sng" dirty="0" smtClean="0"/>
              <a:t>Probation</a:t>
            </a:r>
            <a:r>
              <a:rPr lang="en-US" dirty="0" smtClean="0"/>
              <a:t> with the Grad School</a:t>
            </a:r>
          </a:p>
          <a:p>
            <a:pPr lvl="1"/>
            <a:r>
              <a:rPr lang="en-US" dirty="0" smtClean="0"/>
              <a:t>You will be notified</a:t>
            </a:r>
          </a:p>
          <a:p>
            <a:pPr lvl="1"/>
            <a:r>
              <a:rPr lang="en-US" dirty="0" smtClean="0"/>
              <a:t>Follow all steps indicated </a:t>
            </a:r>
            <a:r>
              <a:rPr lang="en-US" dirty="0" smtClean="0"/>
              <a:t>(in the letter you’ll receive) to </a:t>
            </a:r>
            <a:r>
              <a:rPr lang="en-US" dirty="0" smtClean="0"/>
              <a:t>get </a:t>
            </a:r>
            <a:r>
              <a:rPr lang="en-US" i="1" dirty="0" smtClean="0"/>
              <a:t>off</a:t>
            </a:r>
            <a:r>
              <a:rPr lang="en-US" dirty="0" smtClean="0"/>
              <a:t> probation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Just in Case…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students and instructors don’t agree…</a:t>
            </a:r>
          </a:p>
          <a:p>
            <a:pPr lvl="1"/>
            <a:r>
              <a:rPr lang="en-US" dirty="0" smtClean="0"/>
              <a:t>There are “Grievance Procedures” for both the </a:t>
            </a:r>
            <a:r>
              <a:rPr lang="en-US" dirty="0" smtClean="0">
                <a:hlinkClick r:id="rId2"/>
              </a:rPr>
              <a:t>College of Ed </a:t>
            </a:r>
            <a:r>
              <a:rPr lang="en-US" dirty="0" smtClean="0"/>
              <a:t>and the </a:t>
            </a:r>
            <a:r>
              <a:rPr lang="en-US" dirty="0" smtClean="0">
                <a:hlinkClick r:id="rId3"/>
              </a:rPr>
              <a:t>UW Grad School</a:t>
            </a:r>
            <a:endParaRPr lang="en-US" dirty="0" smtClean="0"/>
          </a:p>
          <a:p>
            <a:pPr lvl="1"/>
            <a:r>
              <a:rPr lang="en-US" dirty="0" smtClean="0"/>
              <a:t>Not something to do lightly, but know that those procedures are </a:t>
            </a:r>
            <a:r>
              <a:rPr lang="en-US" dirty="0" smtClean="0"/>
              <a:t>available if you should need them</a:t>
            </a:r>
            <a:endParaRPr lang="en-US" dirty="0" smtClean="0"/>
          </a:p>
          <a:p>
            <a:r>
              <a:rPr lang="en-US" dirty="0" smtClean="0"/>
              <a:t>Other UW offices and services</a:t>
            </a:r>
          </a:p>
          <a:p>
            <a:pPr lvl="1"/>
            <a:r>
              <a:rPr lang="en-US" dirty="0" smtClean="0">
                <a:hlinkClick r:id="rId4"/>
              </a:rPr>
              <a:t>Ombudsman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Disability Resources for Students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Q Center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Counseling Center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Student Conduct Code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Final Considerations: Course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this course support your current work or shape your future work?  </a:t>
            </a:r>
          </a:p>
          <a:p>
            <a:r>
              <a:rPr lang="en-US" dirty="0" smtClean="0"/>
              <a:t>How will this course lead you towards a new position or responsibility?  </a:t>
            </a:r>
          </a:p>
          <a:p>
            <a:r>
              <a:rPr lang="en-US" dirty="0" smtClean="0"/>
              <a:t>How will this course help you complete your MEd, or </a:t>
            </a:r>
            <a:r>
              <a:rPr lang="en-US" dirty="0"/>
              <a:t>g</a:t>
            </a:r>
            <a:r>
              <a:rPr lang="en-US" dirty="0" smtClean="0"/>
              <a:t>et you ready to apply for a PhD or EdD?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Our Next Meeting (Dec.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Preparing a Project/Thesis</a:t>
            </a:r>
          </a:p>
          <a:p>
            <a:pPr lvl="1"/>
            <a:r>
              <a:rPr lang="en-US" dirty="0" smtClean="0"/>
              <a:t>(Or getting ready for the exam)</a:t>
            </a:r>
          </a:p>
          <a:p>
            <a:pPr lvl="1"/>
            <a:r>
              <a:rPr lang="en-US" dirty="0" smtClean="0"/>
              <a:t>Brief description of 1-3 possibilities (3 pp. maximum)</a:t>
            </a:r>
          </a:p>
          <a:p>
            <a:pPr lvl="1"/>
            <a:r>
              <a:rPr lang="en-US" dirty="0" smtClean="0"/>
              <a:t>Options that would be interesting (and professionally useful) to you</a:t>
            </a:r>
          </a:p>
          <a:p>
            <a:pPr lvl="1"/>
            <a:r>
              <a:rPr lang="en-US" dirty="0" smtClean="0"/>
              <a:t>Submit via Catalyst and bring to class</a:t>
            </a:r>
          </a:p>
          <a:p>
            <a:pPr lvl="1"/>
            <a:r>
              <a:rPr lang="en-US" dirty="0" smtClean="0"/>
              <a:t>Think experimentally!  This is something you can change or completely abandon as you move forward!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smtClean="0"/>
              <a:t>See you on Dec. 5</a:t>
            </a:r>
          </a:p>
          <a:p>
            <a:pPr algn="r"/>
            <a:r>
              <a:rPr lang="en-US" dirty="0" smtClean="0"/>
              <a:t>Use the </a:t>
            </a:r>
            <a:r>
              <a:rPr lang="en-US" dirty="0" smtClean="0">
                <a:hlinkClick r:id="rId2"/>
              </a:rPr>
              <a:t>Catalyst GoPost </a:t>
            </a:r>
            <a:r>
              <a:rPr lang="en-US" dirty="0" smtClean="0"/>
              <a:t>for additional comments, questions</a:t>
            </a:r>
          </a:p>
          <a:p>
            <a:pPr algn="r"/>
            <a:r>
              <a:rPr lang="en-US" dirty="0" smtClean="0"/>
              <a:t>Thanks!</a:t>
            </a:r>
          </a:p>
          <a:p>
            <a:pPr algn="r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Courses Are Offered, and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 over potential courses (</a:t>
            </a:r>
            <a:r>
              <a:rPr lang="en-US" dirty="0" smtClean="0">
                <a:hlinkClick r:id="rId2"/>
              </a:rPr>
              <a:t>UW Course Descriptions</a:t>
            </a:r>
            <a:r>
              <a:rPr lang="en-US" dirty="0" smtClean="0"/>
              <a:t>), actual scheduled course listings (</a:t>
            </a:r>
            <a:r>
              <a:rPr lang="en-US" dirty="0" smtClean="0">
                <a:hlinkClick r:id="rId3"/>
              </a:rPr>
              <a:t>UW Time Schedule</a:t>
            </a:r>
            <a:r>
              <a:rPr lang="en-US" dirty="0" smtClean="0"/>
              <a:t>) (Winter 2012 is now available!)</a:t>
            </a:r>
          </a:p>
          <a:p>
            <a:r>
              <a:rPr lang="en-US" dirty="0" smtClean="0"/>
              <a:t>CoE will have a new online course schedule available this Autumn – will let you see </a:t>
            </a:r>
            <a:r>
              <a:rPr lang="en-US" i="1" dirty="0" smtClean="0"/>
              <a:t>all courses scheduled </a:t>
            </a:r>
            <a:r>
              <a:rPr lang="en-US" dirty="0" smtClean="0"/>
              <a:t>for 2011-12 (and eventually for 2012-13)</a:t>
            </a:r>
          </a:p>
          <a:p>
            <a:r>
              <a:rPr lang="en-US" dirty="0" smtClean="0"/>
              <a:t>Past years’ offerings may give a clue to future offerings (see </a:t>
            </a:r>
            <a:r>
              <a:rPr lang="en-US" dirty="0" smtClean="0">
                <a:hlinkClick r:id="rId4"/>
              </a:rPr>
              <a:t>Time Schedule Archive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More Information on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Ask around:</a:t>
            </a:r>
          </a:p>
          <a:p>
            <a:pPr lvl="1"/>
            <a:r>
              <a:rPr lang="en-US" dirty="0" smtClean="0"/>
              <a:t>your adviser (for contacts in the College, around the UW)</a:t>
            </a:r>
          </a:p>
          <a:p>
            <a:pPr lvl="1"/>
            <a:r>
              <a:rPr lang="en-US" dirty="0" smtClean="0"/>
              <a:t>the instructor</a:t>
            </a:r>
          </a:p>
          <a:p>
            <a:pPr lvl="1"/>
            <a:r>
              <a:rPr lang="en-US" dirty="0" smtClean="0"/>
              <a:t>the Area, Departmental secretary, administrator</a:t>
            </a:r>
          </a:p>
          <a:p>
            <a:pPr lvl="1"/>
            <a:r>
              <a:rPr lang="en-US" dirty="0" smtClean="0"/>
              <a:t>other students (especially those who’ve been here longer than you have)</a:t>
            </a:r>
          </a:p>
          <a:p>
            <a:r>
              <a:rPr lang="en-US" dirty="0" smtClean="0"/>
              <a:t>Look for information on faculty or course websites</a:t>
            </a:r>
          </a:p>
          <a:p>
            <a:pPr lvl="1"/>
            <a:r>
              <a:rPr lang="en-US" dirty="0" smtClean="0"/>
              <a:t>Not all courses have these</a:t>
            </a:r>
          </a:p>
          <a:p>
            <a:pPr lvl="1"/>
            <a:r>
              <a:rPr lang="en-US" dirty="0" smtClean="0"/>
              <a:t>Not all will be open/accessible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Should I Take This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 in on first session, get the syllabus</a:t>
            </a:r>
          </a:p>
          <a:p>
            <a:pPr lvl="1"/>
            <a:r>
              <a:rPr lang="en-US" dirty="0" smtClean="0"/>
              <a:t>It’s OK to “shop around”!</a:t>
            </a:r>
          </a:p>
          <a:p>
            <a:pPr lvl="1"/>
            <a:r>
              <a:rPr lang="en-US" dirty="0" smtClean="0"/>
              <a:t>Figure </a:t>
            </a:r>
            <a:r>
              <a:rPr lang="en-US" dirty="0" smtClean="0"/>
              <a:t>out time demands of course in light of your other commitments that quarter</a:t>
            </a:r>
          </a:p>
          <a:p>
            <a:pPr lvl="1"/>
            <a:r>
              <a:rPr lang="en-US" dirty="0" smtClean="0"/>
              <a:t>Do the course topic and assignments match your direction?  Will they “move you along”?</a:t>
            </a:r>
          </a:p>
          <a:p>
            <a:r>
              <a:rPr lang="en-US" dirty="0" smtClean="0"/>
              <a:t>Pay attention to </a:t>
            </a:r>
            <a:r>
              <a:rPr lang="en-US" dirty="0" smtClean="0">
                <a:hlinkClick r:id="rId2"/>
              </a:rPr>
              <a:t>UW rules on dropping/adding courses (and related financial issues)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If I Don’t Like the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before the </a:t>
            </a:r>
            <a:r>
              <a:rPr lang="en-US" dirty="0" smtClean="0">
                <a:hlinkClick r:id="rId2"/>
              </a:rPr>
              <a:t>deadline</a:t>
            </a:r>
            <a:r>
              <a:rPr lang="en-US" dirty="0" smtClean="0"/>
              <a:t>!</a:t>
            </a:r>
          </a:p>
          <a:p>
            <a:r>
              <a:rPr lang="en-US" dirty="0" smtClean="0"/>
              <a:t>Make sure you are in good standing (assignments, etc.) before you drop</a:t>
            </a:r>
          </a:p>
          <a:p>
            <a:r>
              <a:rPr lang="en-US" dirty="0" smtClean="0"/>
              <a:t>If any question, </a:t>
            </a:r>
            <a:r>
              <a:rPr lang="en-US" i="1" dirty="0" smtClean="0"/>
              <a:t>talk with the instructor</a:t>
            </a:r>
          </a:p>
          <a:p>
            <a:pPr lvl="1"/>
            <a:r>
              <a:rPr lang="en-US" dirty="0" smtClean="0"/>
              <a:t>Don’t assume that by dropping, you make everything “go away”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How Much </a:t>
            </a:r>
            <a:r>
              <a:rPr lang="en-US" dirty="0"/>
              <a:t>F</a:t>
            </a:r>
            <a:r>
              <a:rPr lang="en-US" dirty="0" smtClean="0"/>
              <a:t>lexibility </a:t>
            </a:r>
            <a:r>
              <a:rPr lang="en-US" dirty="0"/>
              <a:t>D</a:t>
            </a:r>
            <a:r>
              <a:rPr lang="en-US" dirty="0" smtClean="0"/>
              <a:t>o I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deal (but it needs to be worked out with your adviser)</a:t>
            </a:r>
          </a:p>
          <a:p>
            <a:pPr lvl="1"/>
            <a:r>
              <a:rPr lang="en-US" dirty="0" smtClean="0"/>
              <a:t>Some programs have more required courses</a:t>
            </a:r>
          </a:p>
          <a:p>
            <a:pPr lvl="1"/>
            <a:r>
              <a:rPr lang="en-US" dirty="0" smtClean="0"/>
              <a:t>Instructor expectations vary </a:t>
            </a:r>
          </a:p>
          <a:p>
            <a:r>
              <a:rPr lang="en-US" dirty="0" smtClean="0"/>
              <a:t>If you feel you have a problem</a:t>
            </a:r>
          </a:p>
          <a:p>
            <a:pPr lvl="1"/>
            <a:r>
              <a:rPr lang="en-US" dirty="0" smtClean="0"/>
              <a:t>Talk with OSS staff</a:t>
            </a:r>
          </a:p>
          <a:p>
            <a:pPr lvl="1"/>
            <a:r>
              <a:rPr lang="en-US" dirty="0" smtClean="0"/>
              <a:t>Talk with the Area Chair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Where Do I List That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 the </a:t>
            </a:r>
            <a:r>
              <a:rPr lang="en-US" i="1" dirty="0" smtClean="0"/>
              <a:t>Course of Study</a:t>
            </a:r>
            <a:r>
              <a:rPr lang="en-US" dirty="0" smtClean="0"/>
              <a:t> form…</a:t>
            </a:r>
          </a:p>
          <a:p>
            <a:r>
              <a:rPr lang="en-US" dirty="0" smtClean="0"/>
              <a:t>While history, philosophy, </a:t>
            </a:r>
          </a:p>
          <a:p>
            <a:pPr>
              <a:buNone/>
            </a:pPr>
            <a:r>
              <a:rPr lang="en-US" dirty="0" smtClean="0"/>
              <a:t>curriculum design, </a:t>
            </a:r>
            <a:r>
              <a:rPr lang="en-US" dirty="0" smtClean="0"/>
              <a:t>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human learning are all </a:t>
            </a:r>
          </a:p>
          <a:p>
            <a:pPr>
              <a:buNone/>
            </a:pPr>
            <a:r>
              <a:rPr lang="en-US" i="1" dirty="0" smtClean="0"/>
              <a:t>appropriate</a:t>
            </a:r>
            <a:r>
              <a:rPr lang="en-US" dirty="0" smtClean="0"/>
              <a:t> as “foundations”</a:t>
            </a:r>
          </a:p>
          <a:p>
            <a:pPr>
              <a:buNone/>
            </a:pPr>
            <a:r>
              <a:rPr lang="en-US" dirty="0" smtClean="0"/>
              <a:t>courses, they’re not the only</a:t>
            </a:r>
          </a:p>
          <a:p>
            <a:pPr>
              <a:buNone/>
            </a:pPr>
            <a:r>
              <a:rPr lang="en-US" dirty="0" smtClean="0"/>
              <a:t>options – consult with your</a:t>
            </a:r>
          </a:p>
          <a:p>
            <a:pPr>
              <a:buNone/>
            </a:pPr>
            <a:r>
              <a:rPr lang="en-US" dirty="0" smtClean="0"/>
              <a:t>adviser!</a:t>
            </a:r>
          </a:p>
          <a:p>
            <a:r>
              <a:rPr lang="en-US" dirty="0" smtClean="0"/>
              <a:t>Virtually all of “what courses go</a:t>
            </a:r>
          </a:p>
          <a:p>
            <a:pPr>
              <a:buNone/>
            </a:pPr>
            <a:r>
              <a:rPr lang="en-US" dirty="0" smtClean="0"/>
              <a:t>where” is </a:t>
            </a:r>
            <a:r>
              <a:rPr lang="en-US" i="1" dirty="0" smtClean="0"/>
              <a:t>negotiable</a:t>
            </a:r>
            <a:r>
              <a:rPr lang="en-US" dirty="0" smtClean="0"/>
              <a:t> between you</a:t>
            </a:r>
          </a:p>
          <a:p>
            <a:pPr>
              <a:buNone/>
            </a:pPr>
            <a:r>
              <a:rPr lang="en-US" dirty="0" smtClean="0"/>
              <a:t>and your adviser</a:t>
            </a:r>
          </a:p>
          <a:p>
            <a:endParaRPr lang="en-US" dirty="0"/>
          </a:p>
        </p:txBody>
      </p:sp>
      <p:pic>
        <p:nvPicPr>
          <p:cNvPr id="4" name="Picture 3" descr="ci_coursecompletion_08_Page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514600"/>
            <a:ext cx="3183082" cy="41192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College and the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Study options may require different amounts of work within and outside the College of Ed</a:t>
            </a:r>
          </a:p>
          <a:p>
            <a:pPr lvl="1"/>
            <a:r>
              <a:rPr lang="en-US" dirty="0" smtClean="0"/>
              <a:t>E.g., Multicultural Ed – 12 cr. from wider UW </a:t>
            </a:r>
          </a:p>
          <a:p>
            <a:pPr lvl="1"/>
            <a:r>
              <a:rPr lang="en-US" dirty="0" smtClean="0"/>
              <a:t>Even if your study option does not require it, explore outside-the-College course possibilities with your adviser</a:t>
            </a:r>
          </a:p>
          <a:p>
            <a:r>
              <a:rPr lang="en-US" dirty="0" smtClean="0"/>
              <a:t>Getting access to non-CoE courses may require extra effort</a:t>
            </a:r>
          </a:p>
          <a:p>
            <a:r>
              <a:rPr lang="en-US" dirty="0" smtClean="0"/>
              <a:t>Be aware how new UW budget rules interact with your choices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Complexities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Incompletes </a:t>
            </a:r>
            <a:r>
              <a:rPr lang="en-US" sz="2200" dirty="0" smtClean="0"/>
              <a:t>(Do you </a:t>
            </a:r>
            <a:r>
              <a:rPr lang="en-US" sz="2200" i="1" dirty="0" smtClean="0"/>
              <a:t>need</a:t>
            </a:r>
            <a:r>
              <a:rPr lang="en-US" sz="2200" dirty="0" smtClean="0"/>
              <a:t> to take one?)</a:t>
            </a:r>
            <a:endParaRPr lang="en-US" sz="2200" dirty="0" smtClean="0"/>
          </a:p>
          <a:p>
            <a:pPr lvl="1"/>
            <a:r>
              <a:rPr lang="en-US" dirty="0" smtClean="0"/>
              <a:t>Explain the situation to your instructor</a:t>
            </a:r>
          </a:p>
          <a:p>
            <a:pPr lvl="1"/>
            <a:r>
              <a:rPr lang="en-US" dirty="0" smtClean="0"/>
              <a:t>An “X” [No Grade Now] is better than an “Inc” [Incomplete] – “Inc” stays on your transcript</a:t>
            </a:r>
          </a:p>
          <a:p>
            <a:pPr lvl="1"/>
            <a:r>
              <a:rPr lang="en-US" dirty="0" smtClean="0"/>
              <a:t>Try to make them up </a:t>
            </a:r>
            <a:r>
              <a:rPr lang="en-US" i="1" dirty="0" smtClean="0"/>
              <a:t>soon</a:t>
            </a:r>
            <a:r>
              <a:rPr lang="en-US" dirty="0" smtClean="0"/>
              <a:t>! (In 1-2 months)</a:t>
            </a:r>
          </a:p>
          <a:p>
            <a:r>
              <a:rPr lang="en-US" dirty="0" smtClean="0"/>
              <a:t>CR/NC and S/NS courses</a:t>
            </a:r>
          </a:p>
          <a:p>
            <a:pPr lvl="1"/>
            <a:r>
              <a:rPr lang="en-US" dirty="0" smtClean="0"/>
              <a:t>Make sure you </a:t>
            </a:r>
            <a:r>
              <a:rPr lang="en-US" i="1" dirty="0" smtClean="0"/>
              <a:t>know what’s required</a:t>
            </a:r>
            <a:r>
              <a:rPr lang="en-US" dirty="0" smtClean="0"/>
              <a:t> to get “CR/S”</a:t>
            </a:r>
          </a:p>
          <a:p>
            <a:r>
              <a:rPr lang="en-US" dirty="0"/>
              <a:t>P</a:t>
            </a:r>
            <a:r>
              <a:rPr lang="en-US" dirty="0" smtClean="0"/>
              <a:t>er-course credit limits – “Wildcard” courses</a:t>
            </a:r>
          </a:p>
          <a:p>
            <a:pPr lvl="1"/>
            <a:r>
              <a:rPr lang="en-US" dirty="0" smtClean="0"/>
              <a:t>Example:  EDC&amp;I 505 –15 credits max. in </a:t>
            </a:r>
            <a:r>
              <a:rPr lang="en-US" i="1" dirty="0" smtClean="0"/>
              <a:t>all</a:t>
            </a:r>
            <a:r>
              <a:rPr lang="en-US" dirty="0" smtClean="0"/>
              <a:t> courses with that course prefix!   </a:t>
            </a:r>
            <a:r>
              <a:rPr lang="en-US" sz="2200" dirty="0" smtClean="0"/>
              <a:t>(We’re working on it…)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773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Planning a Course of Study (and making progress through your program)</vt:lpstr>
      <vt:lpstr>What Courses Are Offered, and When</vt:lpstr>
      <vt:lpstr>Getting More Information on Courses</vt:lpstr>
      <vt:lpstr>Should I Take This Course?</vt:lpstr>
      <vt:lpstr>What If I Don’t Like the Course?</vt:lpstr>
      <vt:lpstr>How Much Flexibility Do I Have?</vt:lpstr>
      <vt:lpstr>Where Do I List That Course?</vt:lpstr>
      <vt:lpstr>The College and the University</vt:lpstr>
      <vt:lpstr>Complexities</vt:lpstr>
      <vt:lpstr>Maintain Forward Momentum</vt:lpstr>
      <vt:lpstr>Just in Case…</vt:lpstr>
      <vt:lpstr>Final Considerations: Course of Study</vt:lpstr>
      <vt:lpstr>For Our Next Meeting (Dec. 5)</vt:lpstr>
      <vt:lpstr>Questions?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Course of Study</dc:title>
  <dc:creator>stkerr</dc:creator>
  <cp:lastModifiedBy>stkerr</cp:lastModifiedBy>
  <cp:revision>34</cp:revision>
  <dcterms:created xsi:type="dcterms:W3CDTF">2011-11-04T20:22:41Z</dcterms:created>
  <dcterms:modified xsi:type="dcterms:W3CDTF">2011-11-07T22:08:34Z</dcterms:modified>
</cp:coreProperties>
</file>